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59" r:id="rId5"/>
    <p:sldId id="261" r:id="rId6"/>
    <p:sldId id="262" r:id="rId7"/>
    <p:sldId id="263" r:id="rId8"/>
    <p:sldId id="275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6" r:id="rId17"/>
    <p:sldId id="278" r:id="rId18"/>
    <p:sldId id="277" r:id="rId19"/>
    <p:sldId id="279" r:id="rId20"/>
    <p:sldId id="280" r:id="rId21"/>
    <p:sldId id="271" r:id="rId22"/>
    <p:sldId id="272" r:id="rId23"/>
    <p:sldId id="273" r:id="rId24"/>
    <p:sldId id="274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1717"/>
    <a:srgbClr val="FF4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presProps" Target="presProps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theme" Target="theme/theme1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01213-33BF-4435-8499-C2E948744BC2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EFE70-54D2-465A-9250-02D81D2AC1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5754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01213-33BF-4435-8499-C2E948744BC2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EFE70-54D2-465A-9250-02D81D2AC1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4628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01213-33BF-4435-8499-C2E948744BC2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EFE70-54D2-465A-9250-02D81D2AC1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1663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01213-33BF-4435-8499-C2E948744BC2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EFE70-54D2-465A-9250-02D81D2AC1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2196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01213-33BF-4435-8499-C2E948744BC2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EFE70-54D2-465A-9250-02D81D2AC1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4670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01213-33BF-4435-8499-C2E948744BC2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EFE70-54D2-465A-9250-02D81D2AC1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3506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01213-33BF-4435-8499-C2E948744BC2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EFE70-54D2-465A-9250-02D81D2AC1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528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01213-33BF-4435-8499-C2E948744BC2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EFE70-54D2-465A-9250-02D81D2AC1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9284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01213-33BF-4435-8499-C2E948744BC2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EFE70-54D2-465A-9250-02D81D2AC1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669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01213-33BF-4435-8499-C2E948744BC2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EFE70-54D2-465A-9250-02D81D2AC1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3451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01213-33BF-4435-8499-C2E948744BC2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EFE70-54D2-465A-9250-02D81D2AC1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043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01213-33BF-4435-8499-C2E948744BC2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CEFE70-54D2-465A-9250-02D81D2AC1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4652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7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7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7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7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7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 /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7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 /><Relationship Id="rId2" Type="http://schemas.openxmlformats.org/officeDocument/2006/relationships/image" Target="../media/image18.jpeg" /><Relationship Id="rId1" Type="http://schemas.openxmlformats.org/officeDocument/2006/relationships/slideLayout" Target="../slideLayouts/slideLayout7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7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 /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7.xml" 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04" y="-90126"/>
            <a:ext cx="12191998" cy="6942841"/>
          </a:xfrm>
          <a:prstGeom prst="rect">
            <a:avLst/>
          </a:prstGeom>
          <a:solidFill>
            <a:srgbClr val="191717"/>
          </a:solidFill>
        </p:spPr>
      </p:pic>
      <p:sp>
        <p:nvSpPr>
          <p:cNvPr id="2" name="TextBox 1"/>
          <p:cNvSpPr txBox="1"/>
          <p:nvPr/>
        </p:nvSpPr>
        <p:spPr>
          <a:xfrm>
            <a:off x="476414" y="454871"/>
            <a:ext cx="909828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7000" b="1" dirty="0">
                <a:solidFill>
                  <a:schemeClr val="bg1"/>
                </a:solidFill>
                <a:latin typeface="Arial" panose="020B0604020202020204" pitchFamily="34" charset="0"/>
                <a:ea typeface="SF Pro Display" panose="00000500000000000000" pitchFamily="50" charset="0"/>
                <a:cs typeface="Arial" panose="020B0604020202020204" pitchFamily="34" charset="0"/>
              </a:rPr>
              <a:t>SOCIAL</a:t>
            </a:r>
          </a:p>
          <a:p>
            <a:pPr>
              <a:lnSpc>
                <a:spcPts val="7000"/>
              </a:lnSpc>
            </a:pPr>
            <a:r>
              <a:rPr lang="en-US" sz="7000" b="1" dirty="0">
                <a:solidFill>
                  <a:schemeClr val="bg1"/>
                </a:solidFill>
                <a:latin typeface="Arial" panose="020B0604020202020204" pitchFamily="34" charset="0"/>
                <a:ea typeface="SF Pro Display" panose="00000500000000000000" pitchFamily="50" charset="0"/>
                <a:cs typeface="Arial" panose="020B0604020202020204" pitchFamily="34" charset="0"/>
              </a:rPr>
              <a:t>MEDIA</a:t>
            </a:r>
          </a:p>
          <a:p>
            <a:pPr>
              <a:lnSpc>
                <a:spcPts val="7000"/>
              </a:lnSpc>
            </a:pPr>
            <a:r>
              <a:rPr lang="en-US" sz="7000" b="1" dirty="0">
                <a:solidFill>
                  <a:schemeClr val="bg1"/>
                </a:solidFill>
                <a:latin typeface="Arial" panose="020B0604020202020204" pitchFamily="34" charset="0"/>
                <a:ea typeface="SF Pro Display" panose="00000500000000000000" pitchFamily="50" charset="0"/>
                <a:cs typeface="Arial" panose="020B0604020202020204" pitchFamily="34" charset="0"/>
              </a:rPr>
              <a:t>MARKETING</a:t>
            </a:r>
            <a:endParaRPr lang="ru-RU" sz="7000" b="1" dirty="0">
              <a:solidFill>
                <a:schemeClr val="bg1"/>
              </a:solidFill>
              <a:latin typeface="Arial" panose="020B0604020202020204" pitchFamily="34" charset="0"/>
              <a:ea typeface="SF Pro Display" panose="00000500000000000000" pitchFamily="50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89393" y="5579121"/>
            <a:ext cx="9098280" cy="824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7000"/>
              </a:lnSpc>
            </a:pP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ea typeface="SF Pro Display" panose="00000500000000000000" pitchFamily="50" charset="0"/>
                <a:cs typeface="Arial" panose="020B0604020202020204" pitchFamily="34" charset="0"/>
              </a:rPr>
              <a:t>Решения для устойчивого будущего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27" y="5481084"/>
            <a:ext cx="1124115" cy="112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54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97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006" y="5569233"/>
            <a:ext cx="6987800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ru-RU" sz="2500" dirty="0">
              <a:latin typeface="SF Pro Display" panose="00000500000000000000" pitchFamily="50" charset="0"/>
              <a:ea typeface="SF Pro Display" panose="00000500000000000000" pitchFamily="50" charset="0"/>
              <a:cs typeface="SF Pro Display" panose="00000500000000000000" pitchFamily="50" charset="0"/>
            </a:endParaRPr>
          </a:p>
          <a:p>
            <a:r>
              <a:rPr lang="ru-RU" sz="25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Отчет по продвижению публикации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0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49342" y="4983295"/>
            <a:ext cx="4986631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b="1" dirty="0">
                <a:solidFill>
                  <a:srgbClr val="F64501"/>
                </a:solidFill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GENESYS</a:t>
            </a:r>
            <a:endParaRPr lang="ru-RU" sz="4000" b="1" dirty="0">
              <a:solidFill>
                <a:srgbClr val="F64501"/>
              </a:solidFill>
              <a:latin typeface="SF Pro Display" panose="00000500000000000000" pitchFamily="50" charset="0"/>
              <a:ea typeface="SF Pro Display" panose="00000500000000000000" pitchFamily="50" charset="0"/>
              <a:cs typeface="SF Pro Display" panose="00000500000000000000" pitchFamily="50" charset="0"/>
            </a:endParaRPr>
          </a:p>
          <a:p>
            <a:endParaRPr lang="ru-RU" sz="2000" dirty="0">
              <a:solidFill>
                <a:srgbClr val="F64501"/>
              </a:solidFill>
              <a:latin typeface="SF Pro Display" panose="00000500000000000000" pitchFamily="50" charset="0"/>
              <a:ea typeface="SF Pro Display" panose="00000500000000000000" pitchFamily="50" charset="0"/>
              <a:cs typeface="SF Pro Display" panose="00000500000000000000" pitchFamily="50" charset="0"/>
            </a:endParaRPr>
          </a:p>
          <a:p>
            <a:r>
              <a:rPr lang="ru-RU" sz="20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Крупная девелоперская компания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058"/>
          <a:stretch/>
        </p:blipFill>
        <p:spPr>
          <a:xfrm>
            <a:off x="0" y="0"/>
            <a:ext cx="6942338" cy="6858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32"/>
          <a:stretch/>
        </p:blipFill>
        <p:spPr>
          <a:xfrm>
            <a:off x="7368465" y="711694"/>
            <a:ext cx="4958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679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35006" y="5569233"/>
            <a:ext cx="6987800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ru-RU" sz="2500" dirty="0">
              <a:latin typeface="SF Pro Display" panose="00000500000000000000" pitchFamily="50" charset="0"/>
              <a:ea typeface="SF Pro Display" panose="00000500000000000000" pitchFamily="50" charset="0"/>
              <a:cs typeface="SF Pro Display" panose="00000500000000000000" pitchFamily="50" charset="0"/>
            </a:endParaRPr>
          </a:p>
          <a:p>
            <a:r>
              <a:rPr lang="ru-RU" sz="25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Отчет по продвижению публикации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3"/>
          <a:stretch/>
        </p:blipFill>
        <p:spPr>
          <a:xfrm>
            <a:off x="284084" y="-88777"/>
            <a:ext cx="6063448" cy="6858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50"/>
          <a:stretch/>
        </p:blipFill>
        <p:spPr>
          <a:xfrm>
            <a:off x="5939160" y="108012"/>
            <a:ext cx="5943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581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49342" y="4983295"/>
            <a:ext cx="4986631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b="1" dirty="0">
                <a:solidFill>
                  <a:srgbClr val="F64501"/>
                </a:solidFill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LEGENDA</a:t>
            </a:r>
            <a:endParaRPr lang="ru-RU" sz="4000" b="1" dirty="0">
              <a:solidFill>
                <a:srgbClr val="F64501"/>
              </a:solidFill>
              <a:latin typeface="SF Pro Display" panose="00000500000000000000" pitchFamily="50" charset="0"/>
              <a:ea typeface="SF Pro Display" panose="00000500000000000000" pitchFamily="50" charset="0"/>
              <a:cs typeface="SF Pro Display" panose="00000500000000000000" pitchFamily="50" charset="0"/>
            </a:endParaRPr>
          </a:p>
          <a:p>
            <a:endParaRPr lang="ru-RU" sz="2000" dirty="0">
              <a:solidFill>
                <a:srgbClr val="F64501"/>
              </a:solidFill>
              <a:latin typeface="SF Pro Display" panose="00000500000000000000" pitchFamily="50" charset="0"/>
              <a:ea typeface="SF Pro Display" panose="00000500000000000000" pitchFamily="50" charset="0"/>
              <a:cs typeface="SF Pro Display" panose="00000500000000000000" pitchFamily="50" charset="0"/>
            </a:endParaRPr>
          </a:p>
          <a:p>
            <a:r>
              <a:rPr lang="ru-RU" sz="20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Новейший жилой комплекс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403"/>
          <a:stretch/>
        </p:blipFill>
        <p:spPr>
          <a:xfrm>
            <a:off x="0" y="0"/>
            <a:ext cx="7022237" cy="6858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03"/>
          <a:stretch/>
        </p:blipFill>
        <p:spPr>
          <a:xfrm>
            <a:off x="7047390" y="649549"/>
            <a:ext cx="5144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89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35006" y="5569233"/>
            <a:ext cx="6987800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ru-RU" sz="2500" dirty="0">
              <a:latin typeface="SF Pro Display" panose="00000500000000000000" pitchFamily="50" charset="0"/>
              <a:ea typeface="SF Pro Display" panose="00000500000000000000" pitchFamily="50" charset="0"/>
              <a:cs typeface="SF Pro Display" panose="00000500000000000000" pitchFamily="50" charset="0"/>
            </a:endParaRPr>
          </a:p>
          <a:p>
            <a:r>
              <a:rPr lang="ru-RU" sz="25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Отчет по продвижению публикации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65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36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49342" y="5137183"/>
            <a:ext cx="498663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b="1" dirty="0">
                <a:solidFill>
                  <a:srgbClr val="F64501"/>
                </a:solidFill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ARTEL</a:t>
            </a:r>
            <a:endParaRPr lang="ru-RU" sz="4000" b="1" dirty="0">
              <a:solidFill>
                <a:srgbClr val="F64501"/>
              </a:solidFill>
              <a:latin typeface="SF Pro Display" panose="00000500000000000000" pitchFamily="50" charset="0"/>
              <a:ea typeface="SF Pro Display" panose="00000500000000000000" pitchFamily="50" charset="0"/>
              <a:cs typeface="SF Pro Display" panose="00000500000000000000" pitchFamily="50" charset="0"/>
            </a:endParaRPr>
          </a:p>
          <a:p>
            <a:endParaRPr lang="ru-RU" sz="2000" dirty="0">
              <a:solidFill>
                <a:srgbClr val="F64501"/>
              </a:solidFill>
              <a:latin typeface="SF Pro Display" panose="00000500000000000000" pitchFamily="50" charset="0"/>
              <a:ea typeface="SF Pro Display" panose="00000500000000000000" pitchFamily="50" charset="0"/>
              <a:cs typeface="SF Pro Display" panose="00000500000000000000" pitchFamily="50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42" y="737329"/>
            <a:ext cx="6363913" cy="332131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760" y="737329"/>
            <a:ext cx="2921019" cy="487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90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590" y="433240"/>
            <a:ext cx="4406665" cy="593204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368" y="148149"/>
            <a:ext cx="3647971" cy="621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37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35006" y="5569233"/>
            <a:ext cx="6987800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ru-RU" sz="2500" dirty="0">
              <a:latin typeface="SF Pro Display" panose="00000500000000000000" pitchFamily="50" charset="0"/>
              <a:ea typeface="SF Pro Display" panose="00000500000000000000" pitchFamily="50" charset="0"/>
              <a:cs typeface="SF Pro Display" panose="00000500000000000000" pitchFamily="50" charset="0"/>
            </a:endParaRPr>
          </a:p>
          <a:p>
            <a:r>
              <a:rPr lang="ru-RU" sz="25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Отчет по продвижению публикации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" b="13571"/>
          <a:stretch/>
        </p:blipFill>
        <p:spPr>
          <a:xfrm>
            <a:off x="497150" y="1697511"/>
            <a:ext cx="5159392" cy="274132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65"/>
          <a:stretch/>
        </p:blipFill>
        <p:spPr>
          <a:xfrm>
            <a:off x="6243658" y="1817070"/>
            <a:ext cx="5030983" cy="262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466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35006" y="5569233"/>
            <a:ext cx="6987800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ru-RU" sz="2500" dirty="0">
              <a:latin typeface="SF Pro Display" panose="00000500000000000000" pitchFamily="50" charset="0"/>
              <a:ea typeface="SF Pro Display" panose="00000500000000000000" pitchFamily="50" charset="0"/>
              <a:cs typeface="SF Pro Display" panose="00000500000000000000" pitchFamily="50" charset="0"/>
            </a:endParaRPr>
          </a:p>
          <a:p>
            <a:r>
              <a:rPr lang="ru-RU" sz="25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Отчет по продвижению публикации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00" b="11666"/>
          <a:stretch/>
        </p:blipFill>
        <p:spPr>
          <a:xfrm>
            <a:off x="435006" y="489143"/>
            <a:ext cx="4235958" cy="473092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6" b="16307"/>
          <a:stretch/>
        </p:blipFill>
        <p:spPr>
          <a:xfrm>
            <a:off x="5859262" y="613430"/>
            <a:ext cx="4253371" cy="448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9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371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35006" y="5569233"/>
            <a:ext cx="6987800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ru-RU" sz="2500" dirty="0">
              <a:latin typeface="SF Pro Display" panose="00000500000000000000" pitchFamily="50" charset="0"/>
              <a:ea typeface="SF Pro Display" panose="00000500000000000000" pitchFamily="50" charset="0"/>
              <a:cs typeface="SF Pro Display" panose="00000500000000000000" pitchFamily="50" charset="0"/>
            </a:endParaRPr>
          </a:p>
          <a:p>
            <a:r>
              <a:rPr lang="ru-RU" sz="25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Отчет по продвижению публикации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73" y="1245825"/>
            <a:ext cx="5451910" cy="352148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093" y="1245825"/>
            <a:ext cx="5524245" cy="352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651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кругленный прямоугольник 7"/>
          <p:cNvSpPr/>
          <p:nvPr/>
        </p:nvSpPr>
        <p:spPr>
          <a:xfrm>
            <a:off x="641651" y="3737499"/>
            <a:ext cx="5598518" cy="263375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ru-RU" dirty="0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6739938" y="1251751"/>
            <a:ext cx="4673600" cy="51224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1651" y="731071"/>
            <a:ext cx="10515600" cy="1325563"/>
          </a:xfrm>
        </p:spPr>
        <p:txBody>
          <a:bodyPr>
            <a:noAutofit/>
          </a:bodyPr>
          <a:lstStyle/>
          <a:p>
            <a:r>
              <a:rPr lang="ru-RU" sz="6000" b="1" dirty="0">
                <a:solidFill>
                  <a:srgbClr val="F64501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Пакет </a:t>
            </a:r>
            <a:br>
              <a:rPr lang="en-US" sz="6000" b="1" dirty="0">
                <a:solidFill>
                  <a:srgbClr val="F64501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</a:br>
            <a:r>
              <a:rPr lang="en-US" sz="6000" b="1" dirty="0">
                <a:solidFill>
                  <a:srgbClr val="F64501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MINIMAL</a:t>
            </a:r>
            <a:endParaRPr lang="ru-RU" sz="6000" b="1" dirty="0">
              <a:solidFill>
                <a:srgbClr val="F64501"/>
              </a:solidFill>
              <a:latin typeface="SF Pro Display" pitchFamily="50" charset="0"/>
              <a:ea typeface="SF Pro Display" pitchFamily="50" charset="0"/>
              <a:cs typeface="SF Pro Display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7594" y="4248548"/>
            <a:ext cx="4986631" cy="18620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000" b="1" dirty="0">
                <a:solidFill>
                  <a:srgbClr val="F64501"/>
                </a:solidFill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КОМУ ПОДХОДИТ?</a:t>
            </a:r>
          </a:p>
          <a:p>
            <a:endParaRPr lang="ru-RU" sz="2000" dirty="0">
              <a:solidFill>
                <a:srgbClr val="F64501"/>
              </a:solidFill>
              <a:latin typeface="SF Pro Display" panose="00000500000000000000" pitchFamily="50" charset="0"/>
              <a:ea typeface="SF Pro Display" panose="00000500000000000000" pitchFamily="50" charset="0"/>
              <a:cs typeface="SF Pro Display" panose="00000500000000000000" pitchFamily="50" charset="0"/>
            </a:endParaRPr>
          </a:p>
          <a:p>
            <a:r>
              <a:rPr lang="ru-RU" sz="15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• Новым продуктам, которые только вышли </a:t>
            </a:r>
          </a:p>
          <a:p>
            <a:r>
              <a:rPr lang="ru-RU" sz="15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на рынок и которым необходимо повышение узнаваемости</a:t>
            </a:r>
          </a:p>
          <a:p>
            <a:r>
              <a:rPr lang="ru-RU" sz="15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• Продукту / услуге которая содержит минимальный объем функций и узкую целевую аудиторию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77827" y="1881661"/>
            <a:ext cx="3979424" cy="38625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500" b="1" dirty="0">
                <a:solidFill>
                  <a:srgbClr val="F64501"/>
                </a:solidFill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ЧТО ВХОДИТ?</a:t>
            </a:r>
          </a:p>
          <a:p>
            <a:endParaRPr lang="ru-RU" sz="2500" dirty="0">
              <a:solidFill>
                <a:srgbClr val="F64501"/>
              </a:solidFill>
              <a:latin typeface="SF Pro Display" panose="00000500000000000000" pitchFamily="50" charset="0"/>
              <a:ea typeface="SF Pro Display" panose="00000500000000000000" pitchFamily="50" charset="0"/>
              <a:cs typeface="SF Pro Display" panose="00000500000000000000" pitchFamily="50" charset="0"/>
            </a:endParaRPr>
          </a:p>
          <a:p>
            <a:r>
              <a:rPr lang="ru-RU" sz="15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• Создание страниц в социальных сетях </a:t>
            </a:r>
            <a:r>
              <a:rPr lang="ru-RU" sz="1500" dirty="0" err="1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Inst</a:t>
            </a:r>
            <a:r>
              <a:rPr lang="ru-RU" sz="15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 и </a:t>
            </a:r>
            <a:r>
              <a:rPr lang="ru-RU" sz="1500" dirty="0" err="1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Fb</a:t>
            </a:r>
            <a:endParaRPr lang="ru-RU" sz="1500" dirty="0">
              <a:latin typeface="SF Pro Display" panose="00000500000000000000" pitchFamily="50" charset="0"/>
              <a:ea typeface="SF Pro Display" panose="00000500000000000000" pitchFamily="50" charset="0"/>
              <a:cs typeface="SF Pro Display" panose="00000500000000000000" pitchFamily="50" charset="0"/>
            </a:endParaRPr>
          </a:p>
          <a:p>
            <a:r>
              <a:rPr lang="ru-RU" sz="15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• Разработка контент плана на 6-9 публикаций</a:t>
            </a:r>
          </a:p>
          <a:p>
            <a:r>
              <a:rPr lang="ru-RU" sz="15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• Разработка 12-15 </a:t>
            </a:r>
            <a:r>
              <a:rPr lang="ru-RU" sz="1500" dirty="0" err="1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сториз</a:t>
            </a:r>
            <a:endParaRPr lang="ru-RU" sz="1500" dirty="0">
              <a:latin typeface="SF Pro Display" panose="00000500000000000000" pitchFamily="50" charset="0"/>
              <a:ea typeface="SF Pro Display" panose="00000500000000000000" pitchFamily="50" charset="0"/>
              <a:cs typeface="SF Pro Display" panose="00000500000000000000" pitchFamily="50" charset="0"/>
            </a:endParaRPr>
          </a:p>
          <a:p>
            <a:r>
              <a:rPr lang="ru-RU" sz="15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• Создание </a:t>
            </a:r>
            <a:r>
              <a:rPr lang="ru-RU" sz="1500" dirty="0" err="1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визуала</a:t>
            </a:r>
            <a:r>
              <a:rPr lang="ru-RU" sz="15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 в фирменном стиле </a:t>
            </a:r>
          </a:p>
          <a:p>
            <a:r>
              <a:rPr lang="ru-RU" sz="15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• Наполнение страниц </a:t>
            </a:r>
          </a:p>
          <a:p>
            <a:r>
              <a:rPr lang="ru-RU" sz="15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• Подготовка текстов на 2 языках </a:t>
            </a:r>
            <a:r>
              <a:rPr lang="ru-RU" sz="1500" dirty="0" err="1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узб</a:t>
            </a:r>
            <a:r>
              <a:rPr lang="ru-RU" sz="15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 / рус </a:t>
            </a:r>
          </a:p>
          <a:p>
            <a:r>
              <a:rPr lang="ru-RU" sz="15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• Создание бизнес менеджера для запуска </a:t>
            </a:r>
            <a:r>
              <a:rPr lang="ru-RU" sz="1500" dirty="0" err="1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таргета</a:t>
            </a:r>
            <a:endParaRPr lang="ru-RU" sz="1500" dirty="0">
              <a:latin typeface="SF Pro Display" panose="00000500000000000000" pitchFamily="50" charset="0"/>
              <a:ea typeface="SF Pro Display" panose="00000500000000000000" pitchFamily="50" charset="0"/>
              <a:cs typeface="SF Pro Display" panose="00000500000000000000" pitchFamily="50" charset="0"/>
            </a:endParaRPr>
          </a:p>
          <a:p>
            <a:r>
              <a:rPr lang="ru-RU" sz="15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• Настройка и ведение 3-5 кампаний направленных на охваты и вовлечение (бюджет на </a:t>
            </a:r>
            <a:r>
              <a:rPr lang="ru-RU" sz="1500" dirty="0" err="1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таргет</a:t>
            </a:r>
            <a:r>
              <a:rPr lang="ru-RU" sz="15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 выделяется отдельно)</a:t>
            </a: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641651" y="19856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000" b="1" dirty="0">
                <a:solidFill>
                  <a:srgbClr val="F64501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650</a:t>
            </a:r>
            <a:r>
              <a:rPr lang="en-US" sz="5000" b="1" dirty="0">
                <a:solidFill>
                  <a:srgbClr val="F64501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$</a:t>
            </a:r>
            <a:endParaRPr lang="ru-RU" sz="5000" b="1" dirty="0">
              <a:solidFill>
                <a:srgbClr val="F64501"/>
              </a:solidFill>
              <a:latin typeface="SF Pro Display" pitchFamily="50" charset="0"/>
              <a:ea typeface="SF Pro Display" pitchFamily="50" charset="0"/>
              <a:cs typeface="SF Pro Display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132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кругленный прямоугольник 7"/>
          <p:cNvSpPr/>
          <p:nvPr/>
        </p:nvSpPr>
        <p:spPr>
          <a:xfrm>
            <a:off x="641650" y="3852909"/>
            <a:ext cx="5652617" cy="251834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ru-RU" dirty="0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6739938" y="452761"/>
            <a:ext cx="4673600" cy="592140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1651" y="731071"/>
            <a:ext cx="10515600" cy="1325563"/>
          </a:xfrm>
        </p:spPr>
        <p:txBody>
          <a:bodyPr>
            <a:noAutofit/>
          </a:bodyPr>
          <a:lstStyle/>
          <a:p>
            <a:r>
              <a:rPr lang="ru-RU" sz="6000" b="1" dirty="0">
                <a:solidFill>
                  <a:srgbClr val="F64501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Пакет </a:t>
            </a:r>
            <a:br>
              <a:rPr lang="en-US" sz="6000" b="1" dirty="0">
                <a:solidFill>
                  <a:srgbClr val="F64501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</a:br>
            <a:r>
              <a:rPr lang="en-US" sz="6000" b="1" dirty="0">
                <a:solidFill>
                  <a:srgbClr val="F64501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OPTIMAL</a:t>
            </a:r>
            <a:endParaRPr lang="ru-RU" sz="6000" b="1" dirty="0">
              <a:solidFill>
                <a:srgbClr val="F64501"/>
              </a:solidFill>
              <a:latin typeface="SF Pro Display" pitchFamily="50" charset="0"/>
              <a:ea typeface="SF Pro Display" pitchFamily="50" charset="0"/>
              <a:cs typeface="SF Pro Display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2103" y="4518702"/>
            <a:ext cx="4986631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000" b="1" dirty="0">
                <a:solidFill>
                  <a:srgbClr val="F64501"/>
                </a:solidFill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КОМУ ПОДХОДИТ?</a:t>
            </a:r>
          </a:p>
          <a:p>
            <a:endParaRPr lang="ru-RU" sz="2000" dirty="0">
              <a:solidFill>
                <a:srgbClr val="F64501"/>
              </a:solidFill>
              <a:latin typeface="SF Pro Display" panose="00000500000000000000" pitchFamily="50" charset="0"/>
              <a:ea typeface="SF Pro Display" panose="00000500000000000000" pitchFamily="50" charset="0"/>
              <a:cs typeface="SF Pro Display" panose="00000500000000000000" pitchFamily="50" charset="0"/>
            </a:endParaRPr>
          </a:p>
          <a:p>
            <a:r>
              <a:rPr lang="ru-RU" sz="15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Компаниям которым необходимо повысить продажи и узнаваемость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05971" y="1020501"/>
            <a:ext cx="3979424" cy="47859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500" b="1" dirty="0">
                <a:solidFill>
                  <a:srgbClr val="F64501"/>
                </a:solidFill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ЧТО ВХОДИТ?</a:t>
            </a:r>
          </a:p>
          <a:p>
            <a:endParaRPr lang="ru-RU" sz="2500" dirty="0">
              <a:solidFill>
                <a:srgbClr val="F64501"/>
              </a:solidFill>
              <a:latin typeface="SF Pro Display" panose="00000500000000000000" pitchFamily="50" charset="0"/>
              <a:ea typeface="SF Pro Display" panose="00000500000000000000" pitchFamily="50" charset="0"/>
              <a:cs typeface="SF Pro Display" panose="00000500000000000000" pitchFamily="50" charset="0"/>
            </a:endParaRPr>
          </a:p>
          <a:p>
            <a:r>
              <a:rPr lang="ru-RU" sz="15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• Анализ конкурентов и создание стратегии продвижения</a:t>
            </a:r>
          </a:p>
          <a:p>
            <a:r>
              <a:rPr lang="ru-RU" sz="15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• Создание страниц в социальных сетях </a:t>
            </a:r>
            <a:r>
              <a:rPr lang="ru-RU" sz="1500" dirty="0" err="1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Inst</a:t>
            </a:r>
            <a:r>
              <a:rPr lang="ru-RU" sz="15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 и </a:t>
            </a:r>
            <a:r>
              <a:rPr lang="ru-RU" sz="1500" dirty="0" err="1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Fb</a:t>
            </a:r>
            <a:endParaRPr lang="ru-RU" sz="1500" dirty="0">
              <a:latin typeface="SF Pro Display" panose="00000500000000000000" pitchFamily="50" charset="0"/>
              <a:ea typeface="SF Pro Display" panose="00000500000000000000" pitchFamily="50" charset="0"/>
              <a:cs typeface="SF Pro Display" panose="00000500000000000000" pitchFamily="50" charset="0"/>
            </a:endParaRPr>
          </a:p>
          <a:p>
            <a:r>
              <a:rPr lang="ru-RU" sz="15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• Разработка контент плана на 9-12 публикаций</a:t>
            </a:r>
          </a:p>
          <a:p>
            <a:r>
              <a:rPr lang="ru-RU" sz="15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• Разработка 15-30 </a:t>
            </a:r>
            <a:r>
              <a:rPr lang="ru-RU" sz="1500" dirty="0" err="1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сториз</a:t>
            </a:r>
            <a:endParaRPr lang="ru-RU" sz="1500" dirty="0">
              <a:latin typeface="SF Pro Display" panose="00000500000000000000" pitchFamily="50" charset="0"/>
              <a:ea typeface="SF Pro Display" panose="00000500000000000000" pitchFamily="50" charset="0"/>
              <a:cs typeface="SF Pro Display" panose="00000500000000000000" pitchFamily="50" charset="0"/>
            </a:endParaRPr>
          </a:p>
          <a:p>
            <a:r>
              <a:rPr lang="ru-RU" sz="15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• Создание </a:t>
            </a:r>
            <a:r>
              <a:rPr lang="ru-RU" sz="1500" dirty="0" err="1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визуала</a:t>
            </a:r>
            <a:r>
              <a:rPr lang="ru-RU" sz="15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 в фирменном стиле </a:t>
            </a:r>
          </a:p>
          <a:p>
            <a:r>
              <a:rPr lang="ru-RU" sz="15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• Разработка </a:t>
            </a:r>
            <a:r>
              <a:rPr lang="ru-RU" sz="1500" dirty="0" err="1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рилс</a:t>
            </a:r>
            <a:r>
              <a:rPr lang="ru-RU" sz="15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 и конкурсных постов </a:t>
            </a:r>
          </a:p>
          <a:p>
            <a:r>
              <a:rPr lang="ru-RU" sz="15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• Наполнение страниц </a:t>
            </a:r>
          </a:p>
          <a:p>
            <a:r>
              <a:rPr lang="ru-RU" sz="15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• Подготовка текстов на 2 языках </a:t>
            </a:r>
            <a:r>
              <a:rPr lang="ru-RU" sz="1500" dirty="0" err="1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узб</a:t>
            </a:r>
            <a:r>
              <a:rPr lang="ru-RU" sz="15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 / рус </a:t>
            </a:r>
          </a:p>
          <a:p>
            <a:r>
              <a:rPr lang="ru-RU" sz="15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• Создание бизнес менеджера для запуска </a:t>
            </a:r>
            <a:r>
              <a:rPr lang="ru-RU" sz="1500" dirty="0" err="1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таргета</a:t>
            </a:r>
            <a:endParaRPr lang="ru-RU" sz="1500" dirty="0">
              <a:latin typeface="SF Pro Display" panose="00000500000000000000" pitchFamily="50" charset="0"/>
              <a:ea typeface="SF Pro Display" panose="00000500000000000000" pitchFamily="50" charset="0"/>
              <a:cs typeface="SF Pro Display" panose="00000500000000000000" pitchFamily="50" charset="0"/>
            </a:endParaRPr>
          </a:p>
          <a:p>
            <a:r>
              <a:rPr lang="ru-RU" sz="15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• Сегментирование аудитории</a:t>
            </a:r>
          </a:p>
          <a:p>
            <a:r>
              <a:rPr lang="ru-RU" sz="15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• Настройка кампаний направленных на конверсию и покупки (бюджет на </a:t>
            </a:r>
            <a:r>
              <a:rPr lang="ru-RU" sz="1500" dirty="0" err="1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таргет</a:t>
            </a:r>
            <a:r>
              <a:rPr lang="ru-RU" sz="15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 выделяется отдельно)</a:t>
            </a: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641651" y="19856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>
                <a:solidFill>
                  <a:srgbClr val="F64501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9</a:t>
            </a:r>
            <a:r>
              <a:rPr lang="ru-RU" sz="5000" b="1" dirty="0">
                <a:solidFill>
                  <a:srgbClr val="F64501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50</a:t>
            </a:r>
            <a:r>
              <a:rPr lang="en-US" sz="5000" b="1" dirty="0">
                <a:solidFill>
                  <a:srgbClr val="F64501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$</a:t>
            </a:r>
            <a:endParaRPr lang="ru-RU" sz="5000" b="1" dirty="0">
              <a:solidFill>
                <a:srgbClr val="F64501"/>
              </a:solidFill>
              <a:latin typeface="SF Pro Display" pitchFamily="50" charset="0"/>
              <a:ea typeface="SF Pro Display" pitchFamily="50" charset="0"/>
              <a:cs typeface="SF Pro Display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097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кругленный прямоугольник 7"/>
          <p:cNvSpPr/>
          <p:nvPr/>
        </p:nvSpPr>
        <p:spPr>
          <a:xfrm>
            <a:off x="641651" y="3337678"/>
            <a:ext cx="5598518" cy="24562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ru-RU" dirty="0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6739938" y="612559"/>
            <a:ext cx="4673600" cy="518131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1651" y="731071"/>
            <a:ext cx="10515600" cy="1325563"/>
          </a:xfrm>
        </p:spPr>
        <p:txBody>
          <a:bodyPr>
            <a:noAutofit/>
          </a:bodyPr>
          <a:lstStyle/>
          <a:p>
            <a:r>
              <a:rPr lang="ru-RU" sz="6000" b="1" dirty="0">
                <a:solidFill>
                  <a:srgbClr val="F64501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Пакет </a:t>
            </a:r>
            <a:br>
              <a:rPr lang="en-US" sz="6000" b="1" dirty="0">
                <a:solidFill>
                  <a:srgbClr val="F64501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</a:br>
            <a:r>
              <a:rPr lang="en-US" sz="6000" b="1" dirty="0">
                <a:solidFill>
                  <a:srgbClr val="F64501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FULL</a:t>
            </a:r>
            <a:endParaRPr lang="ru-RU" sz="6000" b="1" dirty="0">
              <a:solidFill>
                <a:srgbClr val="F64501"/>
              </a:solidFill>
              <a:latin typeface="SF Pro Display" pitchFamily="50" charset="0"/>
              <a:ea typeface="SF Pro Display" pitchFamily="50" charset="0"/>
              <a:cs typeface="SF Pro Display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6491" y="3848739"/>
            <a:ext cx="4986631" cy="14003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000" b="1" dirty="0">
                <a:solidFill>
                  <a:srgbClr val="F64501"/>
                </a:solidFill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КОМУ ПОДХОДИТ?</a:t>
            </a:r>
          </a:p>
          <a:p>
            <a:endParaRPr lang="ru-RU" sz="2000" dirty="0">
              <a:solidFill>
                <a:srgbClr val="F64501"/>
              </a:solidFill>
              <a:latin typeface="SF Pro Display" panose="00000500000000000000" pitchFamily="50" charset="0"/>
              <a:ea typeface="SF Pro Display" panose="00000500000000000000" pitchFamily="50" charset="0"/>
              <a:cs typeface="SF Pro Display" panose="00000500000000000000" pitchFamily="50" charset="0"/>
            </a:endParaRPr>
          </a:p>
          <a:p>
            <a:r>
              <a:rPr lang="ru-RU" sz="15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Компаниям, продуктам и услугам которые должны продаваться массово с перспективой на расширение аудитории и возможностей.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77827" y="1079559"/>
            <a:ext cx="3979424" cy="42473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500" b="1" dirty="0">
                <a:solidFill>
                  <a:srgbClr val="F64501"/>
                </a:solidFill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ЧТО ВХОДИТ?</a:t>
            </a:r>
          </a:p>
          <a:p>
            <a:endParaRPr lang="ru-RU" sz="2500" dirty="0">
              <a:solidFill>
                <a:srgbClr val="F64501"/>
              </a:solidFill>
              <a:latin typeface="SF Pro Display" panose="00000500000000000000" pitchFamily="50" charset="0"/>
              <a:ea typeface="SF Pro Display" panose="00000500000000000000" pitchFamily="50" charset="0"/>
              <a:cs typeface="SF Pro Display" panose="00000500000000000000" pitchFamily="50" charset="0"/>
            </a:endParaRPr>
          </a:p>
          <a:p>
            <a:r>
              <a:rPr lang="ru-RU" sz="11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• Анализ конкурентов и создание стратегии продвижения</a:t>
            </a:r>
          </a:p>
          <a:p>
            <a:r>
              <a:rPr lang="ru-RU" sz="11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• Создание страниц в социальных сетях </a:t>
            </a:r>
            <a:r>
              <a:rPr lang="ru-RU" sz="1100" dirty="0" err="1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Inst</a:t>
            </a:r>
            <a:r>
              <a:rPr lang="ru-RU" sz="11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/</a:t>
            </a:r>
            <a:r>
              <a:rPr lang="ru-RU" sz="1100" dirty="0" err="1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Fb</a:t>
            </a:r>
            <a:r>
              <a:rPr lang="ru-RU" sz="11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/</a:t>
            </a:r>
            <a:r>
              <a:rPr lang="ru-RU" sz="1100" dirty="0" err="1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Tg</a:t>
            </a:r>
            <a:endParaRPr lang="ru-RU" sz="1100" dirty="0">
              <a:latin typeface="SF Pro Display" panose="00000500000000000000" pitchFamily="50" charset="0"/>
              <a:ea typeface="SF Pro Display" panose="00000500000000000000" pitchFamily="50" charset="0"/>
              <a:cs typeface="SF Pro Display" panose="00000500000000000000" pitchFamily="50" charset="0"/>
            </a:endParaRPr>
          </a:p>
          <a:p>
            <a:r>
              <a:rPr lang="ru-RU" sz="11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• Разработка рубрикатора</a:t>
            </a:r>
          </a:p>
          <a:p>
            <a:r>
              <a:rPr lang="ru-RU" sz="11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• Разработка контент плана на 12-15 публикаций (статика/анимация/</a:t>
            </a:r>
            <a:r>
              <a:rPr lang="ru-RU" sz="1100" dirty="0" err="1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рилс</a:t>
            </a:r>
            <a:r>
              <a:rPr lang="ru-RU" sz="11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) + адаптация под разные форматы</a:t>
            </a:r>
          </a:p>
          <a:p>
            <a:r>
              <a:rPr lang="ru-RU" sz="11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• Разработка 30-60 </a:t>
            </a:r>
            <a:r>
              <a:rPr lang="ru-RU" sz="1100" dirty="0" err="1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сториз</a:t>
            </a:r>
            <a:endParaRPr lang="ru-RU" sz="1100" dirty="0">
              <a:latin typeface="SF Pro Display" panose="00000500000000000000" pitchFamily="50" charset="0"/>
              <a:ea typeface="SF Pro Display" panose="00000500000000000000" pitchFamily="50" charset="0"/>
              <a:cs typeface="SF Pro Display" panose="00000500000000000000" pitchFamily="50" charset="0"/>
            </a:endParaRPr>
          </a:p>
          <a:p>
            <a:r>
              <a:rPr lang="ru-RU" sz="11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• Видео-</a:t>
            </a:r>
            <a:r>
              <a:rPr lang="ru-RU" sz="1100" dirty="0" err="1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продакшен</a:t>
            </a:r>
            <a:endParaRPr lang="ru-RU" sz="1100" dirty="0">
              <a:latin typeface="SF Pro Display" panose="00000500000000000000" pitchFamily="50" charset="0"/>
              <a:ea typeface="SF Pro Display" panose="00000500000000000000" pitchFamily="50" charset="0"/>
              <a:cs typeface="SF Pro Display" panose="00000500000000000000" pitchFamily="50" charset="0"/>
            </a:endParaRPr>
          </a:p>
          <a:p>
            <a:r>
              <a:rPr lang="ru-RU" sz="11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• Создание </a:t>
            </a:r>
            <a:r>
              <a:rPr lang="ru-RU" sz="1100" dirty="0" err="1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визуала</a:t>
            </a:r>
            <a:r>
              <a:rPr lang="ru-RU" sz="11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 в фирменном стиле </a:t>
            </a:r>
          </a:p>
          <a:p>
            <a:r>
              <a:rPr lang="ru-RU" sz="11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• Разработка конкурсных постов </a:t>
            </a:r>
          </a:p>
          <a:p>
            <a:r>
              <a:rPr lang="ru-RU" sz="11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• </a:t>
            </a:r>
            <a:r>
              <a:rPr lang="ru-RU" sz="1100" dirty="0" err="1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Комьюнити</a:t>
            </a:r>
            <a:r>
              <a:rPr lang="ru-RU" sz="11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 менеджмент на 3 языках </a:t>
            </a:r>
            <a:r>
              <a:rPr lang="ru-RU" sz="1100" dirty="0" err="1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узб</a:t>
            </a:r>
            <a:r>
              <a:rPr lang="ru-RU" sz="11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/рус/</a:t>
            </a:r>
            <a:r>
              <a:rPr lang="ru-RU" sz="1100" dirty="0" err="1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анг</a:t>
            </a:r>
            <a:endParaRPr lang="ru-RU" sz="1100" dirty="0">
              <a:latin typeface="SF Pro Display" panose="00000500000000000000" pitchFamily="50" charset="0"/>
              <a:ea typeface="SF Pro Display" panose="00000500000000000000" pitchFamily="50" charset="0"/>
              <a:cs typeface="SF Pro Display" panose="00000500000000000000" pitchFamily="50" charset="0"/>
            </a:endParaRPr>
          </a:p>
          <a:p>
            <a:r>
              <a:rPr lang="ru-RU" sz="11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• Создание воронок продаж</a:t>
            </a:r>
          </a:p>
          <a:p>
            <a:r>
              <a:rPr lang="ru-RU" sz="11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• </a:t>
            </a:r>
            <a:r>
              <a:rPr lang="ru-RU" sz="1100" dirty="0" err="1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Медиапланирование</a:t>
            </a:r>
            <a:r>
              <a:rPr lang="ru-RU" sz="11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, а также бюджетирование и отчетность по размещениям</a:t>
            </a:r>
          </a:p>
          <a:p>
            <a:r>
              <a:rPr lang="ru-RU" sz="11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• Создание бизнес менеджера для запуска </a:t>
            </a:r>
            <a:r>
              <a:rPr lang="ru-RU" sz="1100" dirty="0" err="1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таргета</a:t>
            </a:r>
            <a:endParaRPr lang="ru-RU" sz="1100" dirty="0">
              <a:latin typeface="SF Pro Display" panose="00000500000000000000" pitchFamily="50" charset="0"/>
              <a:ea typeface="SF Pro Display" panose="00000500000000000000" pitchFamily="50" charset="0"/>
              <a:cs typeface="SF Pro Display" panose="00000500000000000000" pitchFamily="50" charset="0"/>
            </a:endParaRPr>
          </a:p>
          <a:p>
            <a:r>
              <a:rPr lang="ru-RU" sz="11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• Сегментирование аудитории</a:t>
            </a:r>
          </a:p>
          <a:p>
            <a:r>
              <a:rPr lang="ru-RU" sz="11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• Настройка кампаний направленных на охват, вовлечение, конверсию и покупки (бюджет на </a:t>
            </a:r>
            <a:r>
              <a:rPr lang="ru-RU" sz="1100" dirty="0" err="1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таргет</a:t>
            </a:r>
            <a:r>
              <a:rPr lang="ru-RU" sz="11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 выделяется отдельно)</a:t>
            </a:r>
          </a:p>
          <a:p>
            <a:r>
              <a:rPr lang="ru-RU" sz="11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• Ежемесячная отчетность по рекламным активностям </a:t>
            </a:r>
          </a:p>
          <a:p>
            <a:r>
              <a:rPr lang="ru-RU" sz="11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• Сводка результатов и рекомендаций</a:t>
            </a: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641651" y="19856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>
                <a:solidFill>
                  <a:srgbClr val="F64501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1</a:t>
            </a:r>
            <a:r>
              <a:rPr lang="ru-RU" sz="5000" b="1" dirty="0">
                <a:solidFill>
                  <a:srgbClr val="F64501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5</a:t>
            </a:r>
            <a:r>
              <a:rPr lang="en-US" sz="5000" b="1" dirty="0">
                <a:solidFill>
                  <a:srgbClr val="F64501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0</a:t>
            </a:r>
            <a:r>
              <a:rPr lang="ru-RU" sz="5000" b="1" dirty="0">
                <a:solidFill>
                  <a:srgbClr val="F64501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0</a:t>
            </a:r>
            <a:r>
              <a:rPr lang="en-US" sz="5000" b="1" dirty="0">
                <a:solidFill>
                  <a:srgbClr val="F64501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$</a:t>
            </a:r>
            <a:endParaRPr lang="ru-RU" sz="5000" b="1" dirty="0">
              <a:solidFill>
                <a:srgbClr val="F64501"/>
              </a:solidFill>
              <a:latin typeface="SF Pro Display" pitchFamily="50" charset="0"/>
              <a:ea typeface="SF Pro Display" pitchFamily="50" charset="0"/>
              <a:cs typeface="SF Pro Display" pitchFamily="50" charset="0"/>
            </a:endParaRPr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641651" y="57640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300" b="1" dirty="0">
                <a:solidFill>
                  <a:srgbClr val="F64501"/>
                </a:solidFill>
                <a:latin typeface="SF Pro Display" pitchFamily="50" charset="0"/>
                <a:ea typeface="SF Pro Display" pitchFamily="50" charset="0"/>
                <a:cs typeface="SF Pro Display" pitchFamily="50" charset="0"/>
              </a:rPr>
              <a:t>! Результативность этого метода продвижения позволит почувствовать результат здесь и сейчас</a:t>
            </a:r>
          </a:p>
        </p:txBody>
      </p:sp>
    </p:spTree>
    <p:extLst>
      <p:ext uri="{BB962C8B-B14F-4D97-AF65-F5344CB8AC3E}">
        <p14:creationId xmlns:p14="http://schemas.microsoft.com/office/powerpoint/2010/main" val="3358939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482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604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127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19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30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644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04" y="-90126"/>
            <a:ext cx="12191998" cy="694284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70743" y="454019"/>
            <a:ext cx="9098280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7000"/>
              </a:lnSpc>
            </a:pPr>
            <a:r>
              <a:rPr lang="ru-RU" sz="7000" b="1" dirty="0">
                <a:solidFill>
                  <a:schemeClr val="bg1"/>
                </a:solidFill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КЕЙСЫ</a:t>
            </a:r>
          </a:p>
        </p:txBody>
      </p:sp>
    </p:spTree>
    <p:extLst>
      <p:ext uri="{BB962C8B-B14F-4D97-AF65-F5344CB8AC3E}">
        <p14:creationId xmlns:p14="http://schemas.microsoft.com/office/powerpoint/2010/main" val="4206701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49342" y="4829407"/>
            <a:ext cx="4986631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b="1" dirty="0">
                <a:solidFill>
                  <a:srgbClr val="F64501"/>
                </a:solidFill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TOYOTA</a:t>
            </a:r>
            <a:endParaRPr lang="ru-RU" sz="4000" b="1" dirty="0">
              <a:solidFill>
                <a:srgbClr val="F64501"/>
              </a:solidFill>
              <a:latin typeface="SF Pro Display" panose="00000500000000000000" pitchFamily="50" charset="0"/>
              <a:ea typeface="SF Pro Display" panose="00000500000000000000" pitchFamily="50" charset="0"/>
              <a:cs typeface="SF Pro Display" panose="00000500000000000000" pitchFamily="50" charset="0"/>
            </a:endParaRPr>
          </a:p>
          <a:p>
            <a:endParaRPr lang="ru-RU" sz="2000" dirty="0">
              <a:solidFill>
                <a:srgbClr val="F64501"/>
              </a:solidFill>
              <a:latin typeface="SF Pro Display" panose="00000500000000000000" pitchFamily="50" charset="0"/>
              <a:ea typeface="SF Pro Display" panose="00000500000000000000" pitchFamily="50" charset="0"/>
              <a:cs typeface="SF Pro Display" panose="00000500000000000000" pitchFamily="50" charset="0"/>
            </a:endParaRPr>
          </a:p>
          <a:p>
            <a:r>
              <a:rPr lang="ru-RU" sz="20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Официальный дистрибьютор</a:t>
            </a:r>
          </a:p>
          <a:p>
            <a:r>
              <a:rPr lang="en-US" sz="20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Toyota </a:t>
            </a:r>
            <a:r>
              <a:rPr lang="ru-RU" sz="2000" dirty="0">
                <a:latin typeface="SF Pro Display" panose="00000500000000000000" pitchFamily="50" charset="0"/>
                <a:ea typeface="SF Pro Display" panose="00000500000000000000" pitchFamily="50" charset="0"/>
                <a:cs typeface="SF Pro Display" panose="00000500000000000000" pitchFamily="50" charset="0"/>
              </a:rPr>
              <a:t>в Узбекистане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913"/>
          <a:stretch/>
        </p:blipFill>
        <p:spPr>
          <a:xfrm>
            <a:off x="0" y="0"/>
            <a:ext cx="6960093" cy="6858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98" t="-5448" r="2498" b="5448"/>
          <a:stretch/>
        </p:blipFill>
        <p:spPr>
          <a:xfrm>
            <a:off x="6960093" y="187910"/>
            <a:ext cx="50114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9087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4186</TotalTime>
  <Words>406</Words>
  <Application>Microsoft Office PowerPoint</Application>
  <PresentationFormat>Широкоэкранный</PresentationFormat>
  <Paragraphs>87</Paragraphs>
  <Slides>24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5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Пакет  MINIMAL</vt:lpstr>
      <vt:lpstr>Пакет  OPTIMAL</vt:lpstr>
      <vt:lpstr>Пакет  FULL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Lenovo</dc:creator>
  <cp:lastModifiedBy>Неизвестный пользователь</cp:lastModifiedBy>
  <cp:revision>21</cp:revision>
  <dcterms:created xsi:type="dcterms:W3CDTF">2023-05-15T10:36:59Z</dcterms:created>
  <dcterms:modified xsi:type="dcterms:W3CDTF">2023-06-19T05:17:19Z</dcterms:modified>
</cp:coreProperties>
</file>